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75"/>
    <p:restoredTop sz="94689"/>
  </p:normalViewPr>
  <p:slideViewPr>
    <p:cSldViewPr snapToGrid="0" snapToObjects="1">
      <p:cViewPr varScale="1">
        <p:scale>
          <a:sx n="113" d="100"/>
          <a:sy n="113" d="100"/>
        </p:scale>
        <p:origin x="176" y="10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21E54-F59E-8848-9ED2-B958224B01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FF81859-15AB-D54F-B47F-5719342985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E5CE9E-8CA7-494F-955A-60BE2945A9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5F364-0D9F-7342-89B2-ECFCFE742FD8}" type="datetimeFigureOut">
              <a:rPr lang="en-US" smtClean="0"/>
              <a:t>3/22/20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EE9E06-4841-5343-AF95-85FA5C27E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46B999-C033-E74B-A219-E53F0F3198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993705-692D-CC41-8278-B607D67D70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2849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0FDA3-BCA3-0446-8269-ECC779343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21E52F2-CC80-AC4E-9BD2-3E3E31801C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CB472-E0F1-CD48-8DF3-AA8559D957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5F364-0D9F-7342-89B2-ECFCFE742FD8}" type="datetimeFigureOut">
              <a:rPr lang="en-US" smtClean="0"/>
              <a:t>3/22/20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3CCB35-880F-8A4A-9C25-1FC8BEB67B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0E8157-F236-2944-A54F-C4C5C2214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993705-692D-CC41-8278-B607D67D70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4408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72FEE79-3FA2-634B-A52C-7AE1FE64320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2B3AADA-E6F5-EE4E-8908-2230FF410B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8E26B6-F671-F64F-A651-D29BD94B4B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5F364-0D9F-7342-89B2-ECFCFE742FD8}" type="datetimeFigureOut">
              <a:rPr lang="en-US" smtClean="0"/>
              <a:t>3/22/20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B09EE3-5029-3142-93EE-A2E1BDB462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5E1594-9CA0-4041-87E7-E7AEC25FAE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993705-692D-CC41-8278-B607D67D70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765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0A142-4C40-4843-911E-7A04F0770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B521CB-9B64-5A42-B435-8C148381E9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E24AE3-9ADA-F749-9FDA-BB8532F1F9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5F364-0D9F-7342-89B2-ECFCFE742FD8}" type="datetimeFigureOut">
              <a:rPr lang="en-US" smtClean="0"/>
              <a:t>3/22/20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DF3320-4267-0340-B34C-C0AF0E6EC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D78F3D-EFC2-F54F-B7A1-D0D7C18BB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993705-692D-CC41-8278-B607D67D70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3791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32B0F-68A7-1C45-A53E-46693413D6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044E13-8B8B-CD4F-A731-2757C6E45A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AB21BA-5998-4F4B-80D9-B4FA93209C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5F364-0D9F-7342-89B2-ECFCFE742FD8}" type="datetimeFigureOut">
              <a:rPr lang="en-US" smtClean="0"/>
              <a:t>3/22/20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C3DFB0-A0F4-E244-B34C-072C9628EA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64CF14-D11C-F24A-AB55-EB826732B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993705-692D-CC41-8278-B607D67D70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1946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3AF82-3A53-FC4B-A920-782E64F27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127C3A-671F-934A-86C2-CC9D09FD78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428441-E134-F04A-89A1-5E22E7ED38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2392BE-EC48-4046-9498-2164C9F9A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5F364-0D9F-7342-89B2-ECFCFE742FD8}" type="datetimeFigureOut">
              <a:rPr lang="en-US" smtClean="0"/>
              <a:t>3/22/20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3E373A-9181-FD49-9BC5-E815BCFB0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E4232B-46E9-1E4B-9FC8-B22267FE14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993705-692D-CC41-8278-B607D67D70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9472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E5CD4-1F65-A145-B740-2348F49B3D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6725EA-4F30-F043-98BC-247C597CBE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D3EBE0-9190-6147-90EB-8CF9B5626C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8A5BF4-95F0-774C-80C2-AD496B81BC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0C2CAF8-CFE1-3049-8B3C-6F9D56582F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11B2B20-74AF-F94D-8C55-3F82173BE1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5F364-0D9F-7342-89B2-ECFCFE742FD8}" type="datetimeFigureOut">
              <a:rPr lang="en-US" smtClean="0"/>
              <a:t>3/22/20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7FD9AAA-9679-F04D-B5B1-8440C14249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7F3E644-5052-324A-B5A0-C573437C0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993705-692D-CC41-8278-B607D67D70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1282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3464B-2A43-6F43-9816-4689979E3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A911EBE-B6CD-364E-B7C3-CBFEF512E6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5F364-0D9F-7342-89B2-ECFCFE742FD8}" type="datetimeFigureOut">
              <a:rPr lang="en-US" smtClean="0"/>
              <a:t>3/22/20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86EBD5-EF0E-3847-A63F-410D782C85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807C3F-A713-DB41-8A79-F27BC46FD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993705-692D-CC41-8278-B607D67D70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6600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1E308EA-FC8A-3448-86A7-3792F6C84B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5F364-0D9F-7342-89B2-ECFCFE742FD8}" type="datetimeFigureOut">
              <a:rPr lang="en-US" smtClean="0"/>
              <a:t>3/22/20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C7D3A4A-0E28-AC4F-9D4A-36D9EB77C0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911EB4-9037-C749-8F0B-E7711A8CA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993705-692D-CC41-8278-B607D67D70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1192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71C8C3-B8BD-A046-808F-0639103F4A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9D45C7-D1B7-014F-BC43-14B1368724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85406D-56D5-0F42-80B7-3545A7DF54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E2B379-DCF7-4D42-85F3-20B9E1E303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5F364-0D9F-7342-89B2-ECFCFE742FD8}" type="datetimeFigureOut">
              <a:rPr lang="en-US" smtClean="0"/>
              <a:t>3/22/20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623E95-40A5-5B4C-900C-AB00CD9A31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1339AB-6291-4645-9847-CDB0CCCB1E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993705-692D-CC41-8278-B607D67D70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792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C7AEDC-B50B-D242-A991-9C12A10ED4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36EA5BB-A6A5-5643-A20A-3D983E1E9AB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FE9403-0362-FD47-A6F1-903B1D2A61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2D7CD2-8289-7F42-9E4B-5AA80E79D9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5F364-0D9F-7342-89B2-ECFCFE742FD8}" type="datetimeFigureOut">
              <a:rPr lang="en-US" smtClean="0"/>
              <a:t>3/22/20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00DC92-D95D-1A4C-833A-46CD2D21F1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4C8621-5263-0E41-A8EE-7C30F1B4A8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993705-692D-CC41-8278-B607D67D70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2876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66FB546-A5F3-4049-AEBF-1563826903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B96A04-0F16-9946-AC00-425EC96BF7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5295D5-348F-2B49-A5CE-75A7D70F98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65F364-0D9F-7342-89B2-ECFCFE742FD8}" type="datetimeFigureOut">
              <a:rPr lang="en-US" smtClean="0"/>
              <a:t>3/22/20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89EEDA-7A18-9640-B0F5-CA625540A7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02B1E1-AE3C-C54C-9AA7-FB7DBDECB4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993705-692D-CC41-8278-B607D67D70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2489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559AE206-7EBA-4D33-8BC9-9D8158553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750029-BA8D-D042-8BAD-2506F4CD35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4525347"/>
            <a:ext cx="6801321" cy="1737360"/>
          </a:xfrm>
        </p:spPr>
        <p:txBody>
          <a:bodyPr anchor="ctr">
            <a:normAutofit/>
          </a:bodyPr>
          <a:lstStyle/>
          <a:p>
            <a:pPr algn="r"/>
            <a:r>
              <a:rPr lang="en-IN" sz="3800" b="1" dirty="0"/>
              <a:t>The Battle of </a:t>
            </a:r>
            <a:r>
              <a:rPr lang="en-IN" sz="3800" b="1" dirty="0" err="1"/>
              <a:t>Neighborhood</a:t>
            </a:r>
            <a:r>
              <a:rPr lang="en-IN" sz="3800" b="1" dirty="0"/>
              <a:t>: Clustering Localities in Kochi City</a:t>
            </a:r>
            <a:br>
              <a:rPr lang="en-IN" sz="3800" b="1" dirty="0"/>
            </a:br>
            <a:endParaRPr lang="en-US" sz="3800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437D937-A7F1-4011-92B4-328E5BE1B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8567" y="620480"/>
            <a:ext cx="2243800" cy="224379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672F332-AF08-46C6-94F0-77684310D7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95001" y="2466604"/>
            <a:ext cx="962395" cy="96239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4244EF8-D73A-40E1-BE73-D46E6B4B04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5829" y="2327988"/>
            <a:ext cx="293695" cy="29369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AB84D7E8-4ECB-42D7-ADBF-01689B0F24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92113" y="0"/>
            <a:ext cx="5699887" cy="4059244"/>
          </a:xfrm>
          <a:custGeom>
            <a:avLst/>
            <a:gdLst>
              <a:gd name="connsiteX0" fmla="*/ 0 w 5699887"/>
              <a:gd name="connsiteY0" fmla="*/ 0 h 4059244"/>
              <a:gd name="connsiteX1" fmla="*/ 5699887 w 5699887"/>
              <a:gd name="connsiteY1" fmla="*/ 0 h 4059244"/>
              <a:gd name="connsiteX2" fmla="*/ 5699887 w 5699887"/>
              <a:gd name="connsiteY2" fmla="*/ 3944096 h 4059244"/>
              <a:gd name="connsiteX3" fmla="*/ 5525775 w 5699887"/>
              <a:gd name="connsiteY3" fmla="*/ 3980429 h 4059244"/>
              <a:gd name="connsiteX4" fmla="*/ 4663256 w 5699887"/>
              <a:gd name="connsiteY4" fmla="*/ 4059244 h 4059244"/>
              <a:gd name="connsiteX5" fmla="*/ 8566 w 5699887"/>
              <a:gd name="connsiteY5" fmla="*/ 67422 h 4059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99887" h="4059244">
                <a:moveTo>
                  <a:pt x="0" y="0"/>
                </a:moveTo>
                <a:lnTo>
                  <a:pt x="5699887" y="0"/>
                </a:lnTo>
                <a:lnTo>
                  <a:pt x="5699887" y="3944096"/>
                </a:lnTo>
                <a:lnTo>
                  <a:pt x="5525775" y="3980429"/>
                </a:lnTo>
                <a:cubicBezTo>
                  <a:pt x="5246154" y="4032190"/>
                  <a:pt x="4957865" y="4059244"/>
                  <a:pt x="4663256" y="4059244"/>
                </a:cubicBezTo>
                <a:cubicBezTo>
                  <a:pt x="2306390" y="4059244"/>
                  <a:pt x="353936" y="2327747"/>
                  <a:pt x="8566" y="67422"/>
                </a:cubicBez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E8E38ED-369A-44C2-B635-0BED0E48A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00392" y="4525347"/>
            <a:ext cx="0" cy="1737360"/>
          </a:xfrm>
          <a:prstGeom prst="line">
            <a:avLst/>
          </a:prstGeom>
          <a:ln w="1905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11590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4DFA19-8B36-D440-8194-F62C1D5310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667039" cy="167660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K-Means Clustering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D159BD-98A5-2444-8286-F133D3C0BA3A}"/>
              </a:ext>
            </a:extLst>
          </p:cNvPr>
          <p:cNvSpPr txBox="1"/>
          <p:nvPr/>
        </p:nvSpPr>
        <p:spPr>
          <a:xfrm>
            <a:off x="648930" y="2438400"/>
            <a:ext cx="3667037" cy="378541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K = 3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Clustering based on aggregate rating and cost for two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Cluster-2: </a:t>
            </a:r>
            <a:r>
              <a:rPr lang="en-US" dirty="0"/>
              <a:t>avg cost for two = 306 and rating = 3.48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Cluster-1: </a:t>
            </a:r>
            <a:r>
              <a:rPr lang="en-US" dirty="0"/>
              <a:t>avg cost for two = 807 and rating = 3.68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Cluster-3: </a:t>
            </a:r>
            <a:r>
              <a:rPr lang="en-US" dirty="0"/>
              <a:t>avg cost for two = 1930 and rating = 3.71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Most of the localities in </a:t>
            </a:r>
            <a:r>
              <a:rPr lang="en-US" dirty="0" err="1"/>
              <a:t>centre</a:t>
            </a:r>
            <a:r>
              <a:rPr lang="en-US" dirty="0"/>
              <a:t> of </a:t>
            </a:r>
            <a:r>
              <a:rPr lang="en-US" dirty="0" err="1"/>
              <a:t>kochi</a:t>
            </a:r>
            <a:r>
              <a:rPr lang="en-US" dirty="0"/>
              <a:t> city is falling under cluster-1. 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Most expensive localities in Kochi have good customer ratings.</a:t>
            </a:r>
            <a:endParaRPr lang="en-US" b="1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EFEB93E-188E-7842-BED5-810FE8B723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5374" b="2"/>
          <a:stretch/>
        </p:blipFill>
        <p:spPr>
          <a:xfrm>
            <a:off x="4636008" y="640082"/>
            <a:ext cx="6916329" cy="5577837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93844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5C1B50-06B2-5243-AC52-062E1DBE25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 dirty="0">
                <a:solidFill>
                  <a:schemeClr val="accent1"/>
                </a:solidFill>
              </a:rPr>
              <a:t>Conclusion and Future Directions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1EAA30-FEF5-4340-88EC-AC7B3C363C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6"/>
            <a:ext cx="6377769" cy="5574083"/>
          </a:xfrm>
        </p:spPr>
        <p:txBody>
          <a:bodyPr anchor="ctr">
            <a:normAutofit/>
          </a:bodyPr>
          <a:lstStyle/>
          <a:p>
            <a:r>
              <a:rPr lang="en-IN" sz="2400" dirty="0"/>
              <a:t> Clustering and data analysis helps to plan travelling budget</a:t>
            </a:r>
          </a:p>
          <a:p>
            <a:r>
              <a:rPr lang="en-IN" sz="2400" dirty="0"/>
              <a:t>Helps investors and entrepreneurs to take right decision</a:t>
            </a:r>
          </a:p>
          <a:p>
            <a:r>
              <a:rPr lang="en-IN" sz="2400" dirty="0"/>
              <a:t> Locality </a:t>
            </a:r>
            <a:r>
              <a:rPr lang="en-IN" sz="2400" b="1" dirty="0" err="1"/>
              <a:t>Kaloor</a:t>
            </a:r>
            <a:r>
              <a:rPr lang="en-IN" sz="2400" dirty="0"/>
              <a:t> finds to be budget friendly</a:t>
            </a:r>
          </a:p>
          <a:p>
            <a:r>
              <a:rPr lang="en-IN" sz="2400" dirty="0"/>
              <a:t>Most of the eateries available in Kochi has good customer rating</a:t>
            </a:r>
          </a:p>
          <a:p>
            <a:r>
              <a:rPr lang="en-IN" sz="2400" dirty="0"/>
              <a:t>Data analysis can be improved by coupling with census data of Kochi</a:t>
            </a:r>
          </a:p>
          <a:p>
            <a:r>
              <a:rPr lang="en-IN" sz="2400" dirty="0"/>
              <a:t>Data cleaning needs improvement</a:t>
            </a:r>
          </a:p>
          <a:p>
            <a:r>
              <a:rPr lang="en-IN" sz="2400" dirty="0"/>
              <a:t>Analysis along with restaurant category helps entrepreneurs better </a:t>
            </a:r>
          </a:p>
          <a:p>
            <a:pPr marL="0" indent="0">
              <a:buNone/>
            </a:pPr>
            <a:endParaRPr lang="en-IN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7231440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B9C1806-165C-7545-BB62-9CE9818CD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053641"/>
            <a:ext cx="3669161" cy="276009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Clustering Localities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06726B-7850-1A47-AF08-8CDEE1C13420}"/>
              </a:ext>
            </a:extLst>
          </p:cNvPr>
          <p:cNvSpPr txBox="1"/>
          <p:nvPr/>
        </p:nvSpPr>
        <p:spPr>
          <a:xfrm>
            <a:off x="6090574" y="801866"/>
            <a:ext cx="5306084" cy="5230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</a:rPr>
              <a:t>Clustering restaurants based on cost and ratings  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</a:rPr>
              <a:t>Important data for travelers who are visiting the place for first time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</a:rPr>
              <a:t>Helps in making budget friendly decisions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</a:rPr>
              <a:t>Helps investors and </a:t>
            </a:r>
            <a:r>
              <a:rPr lang="en-IN" sz="2400" dirty="0">
                <a:solidFill>
                  <a:srgbClr val="222222"/>
                </a:solidFill>
                <a:latin typeface="arial" panose="020B0604020202020204" pitchFamily="34" charset="0"/>
              </a:rPr>
              <a:t>entrepreneur</a:t>
            </a:r>
            <a:r>
              <a:rPr lang="en-US" sz="2400" dirty="0">
                <a:solidFill>
                  <a:srgbClr val="000000"/>
                </a:solidFill>
              </a:rPr>
              <a:t> to study the locality for setting up the business.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86253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994137-56AF-E849-B5F3-F43C124868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 dirty="0">
                <a:solidFill>
                  <a:schemeClr val="accent1"/>
                </a:solidFill>
              </a:rPr>
              <a:t>Data Collection and Cleaning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0F8879-05FA-4949-AC72-5EFDA9F8CA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r>
              <a:rPr lang="en-US" sz="2400" dirty="0"/>
              <a:t>Venue details in Kochi city is collected via </a:t>
            </a:r>
            <a:r>
              <a:rPr lang="en-US" sz="2400" dirty="0" err="1"/>
              <a:t>Foursqaure</a:t>
            </a:r>
            <a:r>
              <a:rPr lang="en-US" sz="2400" dirty="0"/>
              <a:t> API</a:t>
            </a:r>
          </a:p>
          <a:p>
            <a:r>
              <a:rPr lang="en-US" sz="2400" dirty="0"/>
              <a:t>Restaurants details associated with a venue is retrieved via Zomato API </a:t>
            </a:r>
          </a:p>
          <a:p>
            <a:r>
              <a:rPr lang="en-US" sz="2400" dirty="0"/>
              <a:t>Duplicate restaurant details are removed</a:t>
            </a:r>
          </a:p>
          <a:p>
            <a:r>
              <a:rPr lang="en-US" sz="2400" dirty="0"/>
              <a:t>Restaurants having review and review count as zero are removed</a:t>
            </a:r>
          </a:p>
        </p:txBody>
      </p:sp>
    </p:spTree>
    <p:extLst>
      <p:ext uri="{BB962C8B-B14F-4D97-AF65-F5344CB8AC3E}">
        <p14:creationId xmlns:p14="http://schemas.microsoft.com/office/powerpoint/2010/main" val="17080434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7B6760-3C2D-AD40-8347-A674F423E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Kochi City Venues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44FE1D-DD9E-7849-AFEE-9BD0DCF060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778" y="1417616"/>
            <a:ext cx="7188200" cy="498891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D78AFFC-3586-7F44-BB44-33CAB20DB43E}"/>
              </a:ext>
            </a:extLst>
          </p:cNvPr>
          <p:cNvSpPr txBox="1"/>
          <p:nvPr/>
        </p:nvSpPr>
        <p:spPr>
          <a:xfrm>
            <a:off x="8556978" y="2291644"/>
            <a:ext cx="2872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94 Venues in 30km radius</a:t>
            </a:r>
          </a:p>
        </p:txBody>
      </p:sp>
    </p:spTree>
    <p:extLst>
      <p:ext uri="{BB962C8B-B14F-4D97-AF65-F5344CB8AC3E}">
        <p14:creationId xmlns:p14="http://schemas.microsoft.com/office/powerpoint/2010/main" val="38312637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6">
            <a:extLst>
              <a:ext uri="{FF2B5EF4-FFF2-40B4-BE49-F238E27FC236}">
                <a16:creationId xmlns:a16="http://schemas.microsoft.com/office/drawing/2014/main" id="{AC5782D3-6CED-43A7-BE35-09C48F8091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6">
            <a:extLst>
              <a:ext uri="{FF2B5EF4-FFF2-40B4-BE49-F238E27FC236}">
                <a16:creationId xmlns:a16="http://schemas.microsoft.com/office/drawing/2014/main" id="{6721F593-ECD2-4B5B-AAE4-0866A4CDC9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0989586" y="1070835"/>
            <a:ext cx="687754" cy="5710965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Freeform 7">
            <a:extLst>
              <a:ext uri="{FF2B5EF4-FFF2-40B4-BE49-F238E27FC236}">
                <a16:creationId xmlns:a16="http://schemas.microsoft.com/office/drawing/2014/main" id="{71DEE99F-D18C-4025-BA3F-CEBF5258E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0988949" y="803186"/>
            <a:ext cx="409371" cy="5521414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Rectangle 8">
            <a:extLst>
              <a:ext uri="{FF2B5EF4-FFF2-40B4-BE49-F238E27FC236}">
                <a16:creationId xmlns:a16="http://schemas.microsoft.com/office/drawing/2014/main" id="{976FA5D9-3A7C-4FA7-9BA8-1905D703FD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513372" y="804101"/>
            <a:ext cx="3880238" cy="5251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A80350-9832-4645-823A-F2CF78A00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35104" y="1213968"/>
            <a:ext cx="3220127" cy="171510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Restaurant Counts per locality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A982E290-A478-1443-8CCB-16FE047E24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6087" b="-2"/>
          <a:stretch/>
        </p:blipFill>
        <p:spPr>
          <a:xfrm>
            <a:off x="804101" y="804101"/>
            <a:ext cx="6730556" cy="524979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5BC24F0-BDA2-0441-93C7-EB019615B85C}"/>
              </a:ext>
            </a:extLst>
          </p:cNvPr>
          <p:cNvSpPr txBox="1"/>
          <p:nvPr/>
        </p:nvSpPr>
        <p:spPr>
          <a:xfrm>
            <a:off x="7835105" y="3072208"/>
            <a:ext cx="3264916" cy="266068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rgbClr val="FFFFFF"/>
                </a:solidFill>
              </a:rPr>
              <a:t>Edappally</a:t>
            </a:r>
            <a:r>
              <a:rPr lang="en-US" sz="2000" dirty="0">
                <a:solidFill>
                  <a:srgbClr val="FFFFFF"/>
                </a:solidFill>
              </a:rPr>
              <a:t> and </a:t>
            </a:r>
            <a:r>
              <a:rPr lang="en-US" sz="2000" dirty="0" err="1">
                <a:solidFill>
                  <a:srgbClr val="FFFFFF"/>
                </a:solidFill>
              </a:rPr>
              <a:t>Kaloor</a:t>
            </a:r>
            <a:r>
              <a:rPr lang="en-US" sz="2000" dirty="0">
                <a:solidFill>
                  <a:srgbClr val="FFFFFF"/>
                </a:solidFill>
              </a:rPr>
              <a:t> with most restaurant counts</a:t>
            </a:r>
          </a:p>
        </p:txBody>
      </p:sp>
      <p:sp>
        <p:nvSpPr>
          <p:cNvPr id="25" name="Rectangle 8">
            <a:extLst>
              <a:ext uri="{FF2B5EF4-FFF2-40B4-BE49-F238E27FC236}">
                <a16:creationId xmlns:a16="http://schemas.microsoft.com/office/drawing/2014/main" id="{4652D57C-331F-43B8-9C07-69FBA9C027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671258" y="1530154"/>
            <a:ext cx="520741" cy="5251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7418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544F36-E27C-3947-9B2F-116D7900AF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23392"/>
            <a:ext cx="3363974" cy="1607060"/>
          </a:xfrm>
          <a:noFill/>
          <a:ln w="19050">
            <a:solidFill>
              <a:schemeClr val="tx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sz="2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Average cost for two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293CA3B-F84E-0540-8B5C-EB4D76B7A108}"/>
              </a:ext>
            </a:extLst>
          </p:cNvPr>
          <p:cNvSpPr txBox="1"/>
          <p:nvPr/>
        </p:nvSpPr>
        <p:spPr>
          <a:xfrm>
            <a:off x="643468" y="2638043"/>
            <a:ext cx="3363974" cy="34156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Costlier restaurants are;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Kochi Marriott Hotel </a:t>
            </a:r>
            <a:r>
              <a:rPr lang="en-US" b="1" dirty="0" err="1"/>
              <a:t>Edappally</a:t>
            </a:r>
            <a:r>
              <a:rPr lang="en-US" dirty="0"/>
              <a:t>, 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 err="1"/>
              <a:t>Fargrant</a:t>
            </a:r>
            <a:r>
              <a:rPr lang="en-US" b="1" dirty="0"/>
              <a:t> Nature </a:t>
            </a:r>
            <a:r>
              <a:rPr lang="en-US" b="1" dirty="0" err="1"/>
              <a:t>FortKochi</a:t>
            </a:r>
            <a:r>
              <a:rPr lang="en-US" b="1" dirty="0"/>
              <a:t>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 </a:t>
            </a:r>
            <a:r>
              <a:rPr lang="en-US" b="1" dirty="0"/>
              <a:t>Malabar Resorts &amp; Spa, </a:t>
            </a:r>
            <a:r>
              <a:rPr lang="en-US" b="1" dirty="0" err="1"/>
              <a:t>Wellingdon</a:t>
            </a:r>
            <a:r>
              <a:rPr lang="en-US" b="1" dirty="0"/>
              <a:t> Island</a:t>
            </a:r>
            <a:endParaRPr lang="en-US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0DC3597-7F36-1B4E-82BF-A27BE4D22D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50910" y="676635"/>
            <a:ext cx="7462068" cy="4908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4987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3E49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3424C9-2B81-BA42-8C3C-9615ABCE3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Aggregate Ratings in Localities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CF18DB60-F77F-5C41-8C53-697CC666F4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9" r="8613" b="-1"/>
          <a:stretch/>
        </p:blipFill>
        <p:spPr>
          <a:xfrm>
            <a:off x="4575583" y="961812"/>
            <a:ext cx="6114232" cy="4930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2401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screenshot, drawing&#10;&#10;Description automatically generated">
            <a:extLst>
              <a:ext uri="{FF2B5EF4-FFF2-40B4-BE49-F238E27FC236}">
                <a16:creationId xmlns:a16="http://schemas.microsoft.com/office/drawing/2014/main" id="{9704444D-997E-D34D-8210-F8A35C4921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5858"/>
          <a:stretch/>
        </p:blipFill>
        <p:spPr>
          <a:xfrm>
            <a:off x="-1" y="10"/>
            <a:ext cx="12192000" cy="6857990"/>
          </a:xfrm>
          <a:prstGeom prst="rect">
            <a:avLst/>
          </a:prstGeom>
        </p:spPr>
      </p:pic>
      <p:sp>
        <p:nvSpPr>
          <p:cNvPr id="12" name="Freeform 5">
            <a:extLst>
              <a:ext uri="{FF2B5EF4-FFF2-40B4-BE49-F238E27FC236}">
                <a16:creationId xmlns:a16="http://schemas.microsoft.com/office/drawing/2014/main" id="{3CD9DF72-87A3-404E-A828-84CBF11A83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 flipH="1">
            <a:off x="0" y="998175"/>
            <a:ext cx="6017172" cy="5859825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F97A9F-D2ED-8649-B968-932F85CDB5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448" y="1913950"/>
            <a:ext cx="4204137" cy="134275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/>
              <a:t>Restaurants Qaulity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0E3A342-4D61-4E3F-AF90-1AB42AEB96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87051" y="3337139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9D1ECE3-CB28-354F-98A0-DBC1E897AD56}"/>
              </a:ext>
            </a:extLst>
          </p:cNvPr>
          <p:cNvSpPr txBox="1"/>
          <p:nvPr/>
        </p:nvSpPr>
        <p:spPr>
          <a:xfrm>
            <a:off x="525516" y="3417573"/>
            <a:ext cx="4593021" cy="26198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Most restaurants in Kochi has good ratings(&gt;3.5)</a:t>
            </a:r>
          </a:p>
        </p:txBody>
      </p:sp>
    </p:spTree>
    <p:extLst>
      <p:ext uri="{BB962C8B-B14F-4D97-AF65-F5344CB8AC3E}">
        <p14:creationId xmlns:p14="http://schemas.microsoft.com/office/powerpoint/2010/main" val="9144981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99632D-FBD9-DE46-B7F6-BD0BC6A41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23392"/>
            <a:ext cx="3363974" cy="1607060"/>
          </a:xfrm>
          <a:noFill/>
          <a:ln w="19050">
            <a:solidFill>
              <a:schemeClr val="tx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sz="2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Geolocation based on ratings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79B349-8654-524A-90DA-5336B70F87A2}"/>
              </a:ext>
            </a:extLst>
          </p:cNvPr>
          <p:cNvSpPr txBox="1"/>
          <p:nvPr/>
        </p:nvSpPr>
        <p:spPr>
          <a:xfrm>
            <a:off x="643468" y="2638043"/>
            <a:ext cx="3363974" cy="34156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1" dirty="0" err="1"/>
              <a:t>color_map</a:t>
            </a:r>
            <a:r>
              <a:rPr lang="en-US" sz="2400" b="1" dirty="0"/>
              <a:t> </a:t>
            </a:r>
            <a:r>
              <a:rPr lang="en-US" sz="2000" dirty="0"/>
              <a:t>= {'Very Low': 'red', 'Low': 'orange', 'Good': 'green', 'Very good': '</a:t>
            </a:r>
            <a:r>
              <a:rPr lang="en-US" sz="2000" dirty="0" err="1"/>
              <a:t>darkgreen</a:t>
            </a:r>
            <a:r>
              <a:rPr lang="en-US" sz="2000" dirty="0"/>
              <a:t>'}</a:t>
            </a:r>
          </a:p>
        </p:txBody>
      </p: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3FDC2ADC-9C11-3B40-8E97-E69803C216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97763" y="684177"/>
            <a:ext cx="6250769" cy="5328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0751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317</Words>
  <Application>Microsoft Macintosh PowerPoint</Application>
  <PresentationFormat>Widescreen</PresentationFormat>
  <Paragraphs>41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Arial</vt:lpstr>
      <vt:lpstr>Calibri</vt:lpstr>
      <vt:lpstr>Calibri Light</vt:lpstr>
      <vt:lpstr>Office Theme</vt:lpstr>
      <vt:lpstr>The Battle of Neighborhood: Clustering Localities in Kochi City </vt:lpstr>
      <vt:lpstr>Clustering Localities</vt:lpstr>
      <vt:lpstr>Data Collection and Cleaning</vt:lpstr>
      <vt:lpstr>Kochi City Venues</vt:lpstr>
      <vt:lpstr>Restaurant Counts per locality</vt:lpstr>
      <vt:lpstr>Average cost for two</vt:lpstr>
      <vt:lpstr>Aggregate Ratings in Localities</vt:lpstr>
      <vt:lpstr>Restaurants Qaulity</vt:lpstr>
      <vt:lpstr>Geolocation based on ratings</vt:lpstr>
      <vt:lpstr>K-Means Clustering</vt:lpstr>
      <vt:lpstr>Conclusion and Future Directions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Battle of Neighborhood: Clustering Localities in Kochi City </dc:title>
  <dc:creator>Togis Thomas (togthoma)</dc:creator>
  <cp:lastModifiedBy>Togis Thomas (togthoma)</cp:lastModifiedBy>
  <cp:revision>1</cp:revision>
  <dcterms:created xsi:type="dcterms:W3CDTF">2020-03-22T06:46:12Z</dcterms:created>
  <dcterms:modified xsi:type="dcterms:W3CDTF">2020-03-22T06:53:07Z</dcterms:modified>
</cp:coreProperties>
</file>